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</p:sldMasterIdLst>
  <p:notesMasterIdLst>
    <p:notesMasterId r:id="rId31"/>
  </p:notesMasterIdLst>
  <p:sldIdLst>
    <p:sldId id="867" r:id="rId2"/>
    <p:sldId id="324" r:id="rId3"/>
    <p:sldId id="263" r:id="rId4"/>
    <p:sldId id="846" r:id="rId5"/>
    <p:sldId id="270" r:id="rId6"/>
    <p:sldId id="848" r:id="rId7"/>
    <p:sldId id="854" r:id="rId8"/>
    <p:sldId id="855" r:id="rId9"/>
    <p:sldId id="856" r:id="rId10"/>
    <p:sldId id="872" r:id="rId11"/>
    <p:sldId id="873" r:id="rId12"/>
    <p:sldId id="871" r:id="rId13"/>
    <p:sldId id="851" r:id="rId14"/>
    <p:sldId id="850" r:id="rId15"/>
    <p:sldId id="860" r:id="rId16"/>
    <p:sldId id="861" r:id="rId17"/>
    <p:sldId id="276" r:id="rId18"/>
    <p:sldId id="862" r:id="rId19"/>
    <p:sldId id="874" r:id="rId20"/>
    <p:sldId id="863" r:id="rId21"/>
    <p:sldId id="266" r:id="rId22"/>
    <p:sldId id="864" r:id="rId23"/>
    <p:sldId id="865" r:id="rId24"/>
    <p:sldId id="866" r:id="rId25"/>
    <p:sldId id="870" r:id="rId26"/>
    <p:sldId id="853" r:id="rId27"/>
    <p:sldId id="280" r:id="rId28"/>
    <p:sldId id="868" r:id="rId29"/>
    <p:sldId id="32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563" autoAdjust="0"/>
  </p:normalViewPr>
  <p:slideViewPr>
    <p:cSldViewPr snapToGrid="0">
      <p:cViewPr varScale="1">
        <p:scale>
          <a:sx n="81" d="100"/>
          <a:sy n="81" d="100"/>
        </p:scale>
        <p:origin x="17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687B4-7B84-48C9-9BC3-06AFBE6F4F5F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33FBE-48E0-427A-BA26-C438A27393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83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 entretiene, me divierte como un crucigrama</a:t>
            </a:r>
          </a:p>
          <a:p>
            <a:r>
              <a:rPr lang="es-ES" dirty="0"/>
              <a:t>Probar cosas, poco a poco, si no funciona </a:t>
            </a:r>
            <a:r>
              <a:rPr lang="es-ES" dirty="0">
                <a:sym typeface="Wingdings" panose="05000000000000000000" pitchFamily="2" charset="2"/>
              </a:rPr>
              <a:t> aprendo algo que no </a:t>
            </a:r>
            <a:r>
              <a:rPr lang="es-ES" dirty="0" err="1">
                <a:sym typeface="Wingdings" panose="05000000000000000000" pitchFamily="2" charset="2"/>
              </a:rPr>
              <a:t>funcina</a:t>
            </a:r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NO probar código -&gt; probar decisiones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77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Alfredo Fernández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82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Jenkins, </a:t>
            </a:r>
            <a:r>
              <a:rPr lang="es-ES" dirty="0" err="1"/>
              <a:t>Teamcity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 … Integración y despliegue continuo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50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Peligro de volver </a:t>
            </a:r>
            <a:r>
              <a:rPr lang="es-ES" dirty="0" err="1"/>
              <a:t>atra´s</a:t>
            </a:r>
            <a:endParaRPr lang="es-ES" dirty="0"/>
          </a:p>
          <a:p>
            <a:r>
              <a:rPr lang="es-ES" dirty="0"/>
              <a:t>“Este proyecto es especial”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89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Peligro de volver </a:t>
            </a:r>
            <a:r>
              <a:rPr lang="es-ES" dirty="0" err="1"/>
              <a:t>atra´s</a:t>
            </a:r>
            <a:endParaRPr lang="es-ES" dirty="0"/>
          </a:p>
          <a:p>
            <a:r>
              <a:rPr lang="es-ES" dirty="0"/>
              <a:t>“Este proyecto es especial”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48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Recuerda: los teses prueban nombres y que todo encaja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667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 atrás </a:t>
            </a:r>
            <a:r>
              <a:rPr lang="es-ES" dirty="0" err="1"/>
              <a:t>pa</a:t>
            </a:r>
            <a:r>
              <a:rPr lang="es-ES" dirty="0"/>
              <a:t> </a:t>
            </a:r>
            <a:r>
              <a:rPr lang="es-ES" dirty="0" err="1"/>
              <a:t>lante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32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Parece que hay un patrón de atrás </a:t>
            </a:r>
            <a:r>
              <a:rPr lang="es-ES" err="1"/>
              <a:t>palante</a:t>
            </a:r>
            <a:r>
              <a:rPr lang="es-ES"/>
              <a:t>. </a:t>
            </a:r>
          </a:p>
          <a:p>
            <a:r>
              <a:rPr lang="es-ES"/>
              <a:t>Empezar por el final</a:t>
            </a:r>
          </a:p>
          <a:p>
            <a:r>
              <a:rPr lang="es-ES"/>
              <a:t>Autoayuda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571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Gracias!!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55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Soy </a:t>
            </a:r>
            <a:r>
              <a:rPr lang="es-ES" err="1"/>
              <a:t>juanma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509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</a:t>
            </a:r>
            <a:r>
              <a:rPr lang="es-ES" dirty="0"/>
              <a:t> sana in corpore sano</a:t>
            </a:r>
          </a:p>
          <a:p>
            <a:r>
              <a:rPr lang="es-ES" dirty="0"/>
              <a:t>La biblia</a:t>
            </a:r>
          </a:p>
          <a:p>
            <a:r>
              <a:rPr lang="es-ES" dirty="0"/>
              <a:t>Ordenadlos como queráis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69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Eduar</a:t>
            </a:r>
            <a:r>
              <a:rPr lang="es-ES" dirty="0"/>
              <a:t> tomas </a:t>
            </a:r>
          </a:p>
          <a:p>
            <a:r>
              <a:rPr lang="es-ES" dirty="0" err="1"/>
              <a:t>Xamarin.forms</a:t>
            </a:r>
            <a:r>
              <a:rPr lang="es-ES" dirty="0"/>
              <a:t> (cámara) -&gt; </a:t>
            </a:r>
            <a:r>
              <a:rPr lang="es-ES" dirty="0" err="1"/>
              <a:t>Mocking</a:t>
            </a:r>
            <a:r>
              <a:rPr lang="es-ES" dirty="0"/>
              <a:t>  </a:t>
            </a:r>
          </a:p>
          <a:p>
            <a:r>
              <a:rPr lang="es-ES" dirty="0"/>
              <a:t>El dominio de mi problema DDD</a:t>
            </a:r>
          </a:p>
          <a:p>
            <a:r>
              <a:rPr lang="es-ES" dirty="0"/>
              <a:t>?Framework </a:t>
            </a:r>
            <a:r>
              <a:rPr lang="es-ES" dirty="0" err="1"/>
              <a:t>generalita</a:t>
            </a:r>
            <a:r>
              <a:rPr lang="es-ES" dirty="0"/>
              <a:t>? </a:t>
            </a:r>
            <a:r>
              <a:rPr lang="es-ES" dirty="0">
                <a:sym typeface="Wingdings" panose="05000000000000000000" pitchFamily="2" charset="2"/>
              </a:rPr>
              <a:t> Mi dominio, ?tiene varias implementaciones?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5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Leer en diagonal</a:t>
            </a:r>
          </a:p>
          <a:p>
            <a:r>
              <a:rPr lang="es-ES"/>
              <a:t>Leer es </a:t>
            </a:r>
            <a:r>
              <a:rPr lang="es-ES" err="1"/>
              <a:t>imposratnte</a:t>
            </a:r>
            <a:r>
              <a:rPr lang="es-ES"/>
              <a:t> y compartir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82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 funciona si hay teses</a:t>
            </a:r>
          </a:p>
          <a:p>
            <a:r>
              <a:rPr lang="es-ES"/>
              <a:t>Carlos </a:t>
            </a:r>
            <a:r>
              <a:rPr lang="es-ES" err="1"/>
              <a:t>ble</a:t>
            </a:r>
            <a:r>
              <a:rPr lang="es-ES"/>
              <a:t> martillo hidráulico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183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Codigo</a:t>
            </a:r>
            <a:r>
              <a:rPr lang="es-ES" dirty="0"/>
              <a:t> legible (sesgo de confirmación) No tengo pruebas pero tampoco dudas</a:t>
            </a:r>
          </a:p>
          <a:p>
            <a:r>
              <a:rPr lang="es-ES" dirty="0"/>
              <a:t>Probar las “decisiones” lo antes posible</a:t>
            </a:r>
          </a:p>
          <a:p>
            <a:r>
              <a:rPr lang="es-ES" dirty="0"/>
              <a:t>Nombres, métodos, </a:t>
            </a:r>
            <a:r>
              <a:rPr lang="es-ES" dirty="0" err="1"/>
              <a:t>p´rámetros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049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Objetivo: ¿Todo esto encaja?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3FBE-48E0-427A-BA26-C438A27393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91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692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576800" y="3728633"/>
            <a:ext cx="4092400" cy="95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392000" y="4579400"/>
            <a:ext cx="4462000" cy="8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361584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" name="Shape 28"/>
          <p:cNvSpPr/>
          <p:nvPr/>
        </p:nvSpPr>
        <p:spPr>
          <a:xfrm>
            <a:off x="4834600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" name="Shape 29"/>
          <p:cNvSpPr/>
          <p:nvPr/>
        </p:nvSpPr>
        <p:spPr>
          <a:xfrm>
            <a:off x="8307617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764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26217"/>
            <a:ext cx="10972800" cy="2184808"/>
          </a:xfrm>
        </p:spPr>
        <p:txBody>
          <a:bodyPr/>
          <a:lstStyle>
            <a:lvl2pPr marL="766086" indent="-152371">
              <a:defRPr/>
            </a:lvl2pPr>
            <a:lvl3pPr marL="1371336" indent="-152371">
              <a:defRPr/>
            </a:lvl3pPr>
            <a:lvl4pPr marL="1985052" indent="-152371">
              <a:defRPr/>
            </a:lvl4pPr>
            <a:lvl5pPr marL="2590302" indent="-152371"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535941"/>
            <a:ext cx="10972800" cy="480731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079501"/>
            <a:ext cx="10972800" cy="40267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32789" indent="0">
              <a:buNone/>
              <a:defRPr sz="1600">
                <a:solidFill>
                  <a:schemeClr val="tx1"/>
                </a:solidFill>
              </a:defRPr>
            </a:lvl2pPr>
            <a:lvl3pPr marL="457113" indent="0">
              <a:buNone/>
              <a:defRPr sz="1600">
                <a:solidFill>
                  <a:schemeClr val="tx1"/>
                </a:solidFill>
              </a:defRPr>
            </a:lvl3pPr>
            <a:lvl4pPr marL="689900" indent="0">
              <a:buNone/>
              <a:defRPr sz="1600">
                <a:solidFill>
                  <a:schemeClr val="tx1"/>
                </a:solidFill>
              </a:defRPr>
            </a:lvl4pPr>
            <a:lvl5pPr marL="914224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206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AF54-143A-0B89-AB8B-DB8CBFD4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D965-FA96-EEA4-1C1B-9B3ACFE51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A080C-FB60-97A3-1163-765F7025B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1D2F-DFEA-4A60-60D7-BEEEA284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E874-998B-46EC-A424-127210E22B45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54BBE-B1D8-CBCA-C227-78754D4A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87FB7-BFDB-4CDE-FE3C-B29A09D6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A63A-4FA5-4694-822E-C0E330934CD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28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B5A4-4404-27CE-3044-A1FE26CF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1109-DA3F-AF59-10BD-7713B5C1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67B31-4427-1AED-EF09-C1DB919E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E874-998B-46EC-A424-127210E22B45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D0F4-E09F-2B17-4C82-F3E72B0D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2560-262C-9D79-B9F7-AB8268FD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A63A-4FA5-4694-822E-C0E330934CD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73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FFD9-A424-33DE-6E1B-693027D0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8AEC0-D07C-5119-8188-CF1474C6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E874-998B-46EC-A424-127210E22B45}" type="datetimeFigureOut">
              <a:rPr lang="es-ES" smtClean="0"/>
              <a:t>05/12/2022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816B7-90D9-BC76-B560-3FCBA55A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6BC93-E61F-D636-0787-995B8BF4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A63A-4FA5-4694-822E-C0E330934CD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27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2326217"/>
            <a:ext cx="10972800" cy="2184808"/>
          </a:xfrm>
        </p:spPr>
        <p:txBody>
          <a:bodyPr/>
          <a:lstStyle>
            <a:lvl2pPr marL="766086" indent="-152371">
              <a:defRPr/>
            </a:lvl2pPr>
            <a:lvl3pPr marL="1371336" indent="-152371">
              <a:defRPr/>
            </a:lvl3pPr>
            <a:lvl4pPr marL="1985052" indent="-152371">
              <a:defRPr/>
            </a:lvl4pPr>
            <a:lvl5pPr marL="2590302" indent="-152371"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535941"/>
            <a:ext cx="10972800" cy="480731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079501"/>
            <a:ext cx="10972800" cy="40267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32789" indent="0">
              <a:buNone/>
              <a:defRPr sz="1600">
                <a:solidFill>
                  <a:schemeClr val="tx1"/>
                </a:solidFill>
              </a:defRPr>
            </a:lvl2pPr>
            <a:lvl3pPr marL="457113" indent="0">
              <a:buNone/>
              <a:defRPr sz="1600">
                <a:solidFill>
                  <a:schemeClr val="tx1"/>
                </a:solidFill>
              </a:defRPr>
            </a:lvl3pPr>
            <a:lvl4pPr marL="689900" indent="0">
              <a:buNone/>
              <a:defRPr sz="1600">
                <a:solidFill>
                  <a:schemeClr val="tx1"/>
                </a:solidFill>
              </a:defRPr>
            </a:lvl4pPr>
            <a:lvl5pPr marL="914224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792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87CA63A-4FA5-4694-822E-C0E330934CD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08090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0" r:id="rId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witter.com/alfredodev" TargetMode="Externa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doteclados" TargetMode="External"/><Relationship Id="rId2" Type="http://schemas.openxmlformats.org/officeDocument/2006/relationships/hyperlink" Target="https://www.youtube.com/watch?v=z0tb5qV82So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villaNetDevs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ndoteclado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hyperlink" Target="https://twitter.com/eiximen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15599" y="5059680"/>
            <a:ext cx="11360800" cy="1664056"/>
          </a:xfrm>
          <a:prstGeom prst="rect">
            <a:avLst/>
          </a:prstGeom>
        </p:spPr>
        <p:txBody>
          <a:bodyPr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5867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EPIFANIAS MULTIPLATFORM</a:t>
            </a:r>
            <a:endParaRPr lang="en" sz="5067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4" name="Picture 3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18D61BC1-2376-23D7-E095-77C18E97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42" y="325353"/>
            <a:ext cx="8864965" cy="4991263"/>
          </a:xfrm>
          <a:prstGeom prst="rect">
            <a:avLst/>
          </a:prstGeom>
        </p:spPr>
      </p:pic>
      <p:pic>
        <p:nvPicPr>
          <p:cNvPr id="2" name="Picture 2" descr="sjasturias.org/wp-content/uploads/2019/01/La-Epifa...">
            <a:extLst>
              <a:ext uri="{FF2B5EF4-FFF2-40B4-BE49-F238E27FC236}">
                <a16:creationId xmlns:a16="http://schemas.microsoft.com/office/drawing/2014/main" id="{EABE2333-AC0E-6EFC-A824-2686089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70" y="0"/>
            <a:ext cx="4057930" cy="26930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97727"/>
            <a:ext cx="10515600" cy="82928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dirty="0">
                <a:solidFill>
                  <a:schemeClr val="bg1"/>
                </a:solidFill>
              </a:rPr>
              <a:t>Tests “</a:t>
            </a:r>
            <a:r>
              <a:rPr lang="en-US" sz="4000" dirty="0" err="1">
                <a:solidFill>
                  <a:schemeClr val="bg1"/>
                </a:solidFill>
              </a:rPr>
              <a:t>feos</a:t>
            </a:r>
            <a:r>
              <a:rPr lang="en-US" sz="4000" dirty="0">
                <a:solidFill>
                  <a:schemeClr val="bg1"/>
                </a:solidFill>
              </a:rPr>
              <a:t>”</a:t>
            </a:r>
          </a:p>
          <a:p>
            <a:pPr marL="4572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1"/>
            <a:r>
              <a:rPr lang="en-US" sz="3200" dirty="0" err="1">
                <a:solidFill>
                  <a:schemeClr val="bg1"/>
                </a:solidFill>
              </a:rPr>
              <a:t>Duplicidad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 err="1">
                <a:solidFill>
                  <a:schemeClr val="bg1"/>
                </a:solidFill>
              </a:rPr>
              <a:t>Simpleza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 err="1">
                <a:solidFill>
                  <a:schemeClr val="bg1"/>
                </a:solidFill>
              </a:rPr>
              <a:t>Fáciles</a:t>
            </a:r>
            <a:r>
              <a:rPr lang="en-US" sz="3200" dirty="0">
                <a:solidFill>
                  <a:schemeClr val="bg1"/>
                </a:solidFill>
              </a:rPr>
              <a:t> de Leer</a:t>
            </a:r>
          </a:p>
          <a:p>
            <a:pPr marL="4572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81D69A2B-FAAC-DE5E-5D70-1F7D12D13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07" y="3007151"/>
            <a:ext cx="3994656" cy="3850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A7ECE-C492-DC56-5A02-7D5D550E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272" y="3155623"/>
            <a:ext cx="1362265" cy="12765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918022-5D2F-A902-E426-F83671CA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71" y="2993320"/>
            <a:ext cx="6282843" cy="35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97727"/>
            <a:ext cx="10515600" cy="82928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dirty="0">
                <a:solidFill>
                  <a:schemeClr val="bg1"/>
                </a:solidFill>
              </a:rPr>
              <a:t>Tests “bonitos”</a:t>
            </a:r>
          </a:p>
          <a:p>
            <a:pPr marL="4572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Builder Pattern &amp; Fluent Assertions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pPr lv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E70DB158-8FB2-6A6F-0E5E-B8AA94A39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07" y="3007151"/>
            <a:ext cx="3994656" cy="3850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ABD4C-DB93-E8C2-CDD5-08618D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272" y="3155623"/>
            <a:ext cx="1362265" cy="12765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E71EFF-C660-D991-4CB0-79CB993B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00" y="1986061"/>
            <a:ext cx="6368315" cy="47132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034F705-62B0-596F-7032-0BDF61D1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64" y="3155623"/>
            <a:ext cx="3993743" cy="35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87B2-00E4-39CA-933A-3E8A5A4C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2" name="Picture 4" descr="Code is like humor. When you have to explain it, it's bad: Programmer  Notebook and Coder Journal | 6&quot; x 9&quot; 120 pages cream lined paper | Gift and  Present Idea: Notebooks,">
            <a:extLst>
              <a:ext uri="{FF2B5EF4-FFF2-40B4-BE49-F238E27FC236}">
                <a16:creationId xmlns:a16="http://schemas.microsoft.com/office/drawing/2014/main" id="{715A6342-9B33-FA06-3789-AE10BBAB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047750"/>
            <a:ext cx="3171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6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1D53-F3CC-BAA4-F2ED-4E538D27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/>
          </a:bodyPr>
          <a:lstStyle/>
          <a:p>
            <a:r>
              <a:rPr lang="en-US" b="0" i="0" kern="1200">
                <a:solidFill>
                  <a:schemeClr val="bg1"/>
                </a:solidFill>
                <a:latin typeface="Roboto" panose="02000000000000000000" pitchFamily="2" charset="0"/>
                <a:ea typeface="+mj-ea"/>
                <a:cs typeface="+mj-cs"/>
              </a:rPr>
              <a:t>Buenos </a:t>
            </a:r>
            <a:r>
              <a:rPr lang="en-US" b="0" i="0" kern="1200" err="1">
                <a:solidFill>
                  <a:schemeClr val="bg1"/>
                </a:solidFill>
                <a:latin typeface="Roboto" panose="02000000000000000000" pitchFamily="2" charset="0"/>
                <a:ea typeface="+mj-ea"/>
                <a:cs typeface="+mj-cs"/>
              </a:rPr>
              <a:t>nombres</a:t>
            </a:r>
            <a:endParaRPr lang="en-US" b="0" i="0" kern="1200">
              <a:solidFill>
                <a:schemeClr val="bg1"/>
              </a:solidFill>
              <a:latin typeface="Roboto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18E7-8680-7B5C-2D5F-B436CA43C1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594" defTabSz="914377"/>
            <a:endParaRPr lang="en-U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¿</a:t>
            </a:r>
            <a:r>
              <a:rPr lang="en-U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Codigo</a:t>
            </a:r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 legible = </a:t>
            </a:r>
            <a:r>
              <a:rPr lang="en-U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menos</a:t>
            </a:r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 bugs?</a:t>
            </a:r>
          </a:p>
          <a:p>
            <a:pPr lvl="1" indent="-228594" defTabSz="914377"/>
            <a:endParaRPr lang="en-U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¿Como lo </a:t>
            </a:r>
            <a:r>
              <a:rPr lang="en-U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hacemos</a:t>
            </a:r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?</a:t>
            </a:r>
          </a:p>
          <a:p>
            <a:pPr lvl="1" indent="-228594" defTabSz="914377"/>
            <a:endParaRPr lang="en-U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n-U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Decisión</a:t>
            </a:r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diseño</a:t>
            </a:r>
            <a:endParaRPr lang="en-U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</p:txBody>
      </p:sp>
      <p:pic>
        <p:nvPicPr>
          <p:cNvPr id="4" name="Picture 2" descr="Las preguntas e inquietudes sin respuesta de Dragon Ball">
            <a:extLst>
              <a:ext uri="{FF2B5EF4-FFF2-40B4-BE49-F238E27FC236}">
                <a16:creationId xmlns:a16="http://schemas.microsoft.com/office/drawing/2014/main" id="{77EE5B86-D6AC-3B80-5B3C-7DD4245C2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 bwMode="auto">
          <a:xfrm>
            <a:off x="6172200" y="1825625"/>
            <a:ext cx="5181600" cy="435133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07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155"/>
            <a:ext cx="10515600" cy="1325563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Falla pronto, falla rápido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89A66-7CFA-147B-A408-7C63257B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906" y="5718496"/>
            <a:ext cx="7927609" cy="603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Test-Driven Development By example (Kent Beck)</a:t>
            </a:r>
          </a:p>
        </p:txBody>
      </p:sp>
      <p:pic>
        <p:nvPicPr>
          <p:cNvPr id="7" name="Picture 8" descr="Todo lo que necesitas saber de TDD en 3 minutos - Blog de Hiberus Tecnología">
            <a:extLst>
              <a:ext uri="{FF2B5EF4-FFF2-40B4-BE49-F238E27FC236}">
                <a16:creationId xmlns:a16="http://schemas.microsoft.com/office/drawing/2014/main" id="{102E66EC-B345-62B1-ABCC-4A9EF947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15" y="837565"/>
            <a:ext cx="3286533" cy="21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st Driven Development: By Example (Addison-Wesley Signature Series  (Beck)) : Beck, Kent: Amazon.es: Libros">
            <a:extLst>
              <a:ext uri="{FF2B5EF4-FFF2-40B4-BE49-F238E27FC236}">
                <a16:creationId xmlns:a16="http://schemas.microsoft.com/office/drawing/2014/main" id="{0E5A9B23-BAF9-D475-CE06-30CCDB08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46" y="4143445"/>
            <a:ext cx="1760047" cy="220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7B20-198B-460E-40CE-F0E3352B543D}"/>
              </a:ext>
            </a:extLst>
          </p:cNvPr>
          <p:cNvSpPr txBox="1">
            <a:spLocks/>
          </p:cNvSpPr>
          <p:nvPr/>
        </p:nvSpPr>
        <p:spPr>
          <a:xfrm>
            <a:off x="509931" y="1117600"/>
            <a:ext cx="7726784" cy="36322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Probar las decisiones</a:t>
            </a:r>
          </a:p>
          <a:p>
            <a:pPr lvl="1" indent="-228594" defTabSz="914377"/>
            <a:endParaRPr lang="es-E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Si no gusta, tomamos otra decisión</a:t>
            </a:r>
          </a:p>
          <a:p>
            <a:pPr lvl="1" indent="-228594" defTabSz="914377"/>
            <a:endParaRPr lang="es-E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Y la probamos de nuevo</a:t>
            </a:r>
          </a:p>
          <a:p>
            <a:pPr lvl="1" indent="-228594" defTabSz="914377"/>
            <a:endParaRPr lang="es-E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Baby </a:t>
            </a:r>
            <a:r>
              <a:rPr lang="es-ES" sz="280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steps</a:t>
            </a:r>
            <a:endParaRPr lang="es-E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  <a:p>
            <a:pPr lvl="1" indent="-228594" defTabSz="914377"/>
            <a:endParaRPr lang="es-ES" sz="280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125"/>
            <a:ext cx="10515600" cy="1325563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Falla pronto, falla rápido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89A66-7CFA-147B-A408-7C63257B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087" y="6403056"/>
            <a:ext cx="7927609" cy="603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Test-Driven Development By example (Kent Beck)</a:t>
            </a:r>
          </a:p>
        </p:txBody>
      </p:sp>
      <p:pic>
        <p:nvPicPr>
          <p:cNvPr id="7" name="Picture 8" descr="Todo lo que necesitas saber de TDD en 3 minutos - Blog de Hiberus Tecnología">
            <a:extLst>
              <a:ext uri="{FF2B5EF4-FFF2-40B4-BE49-F238E27FC236}">
                <a16:creationId xmlns:a16="http://schemas.microsoft.com/office/drawing/2014/main" id="{102E66EC-B345-62B1-ABCC-4A9EF947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15" y="837565"/>
            <a:ext cx="3286533" cy="21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st Driven Development: By Example (Addison-Wesley Signature Series  (Beck)) : Beck, Kent: Amazon.es: Libros">
            <a:extLst>
              <a:ext uri="{FF2B5EF4-FFF2-40B4-BE49-F238E27FC236}">
                <a16:creationId xmlns:a16="http://schemas.microsoft.com/office/drawing/2014/main" id="{0E5A9B23-BAF9-D475-CE06-30CCDB08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201" y="4200448"/>
            <a:ext cx="1760047" cy="220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7B20-198B-460E-40CE-F0E3352B543D}"/>
              </a:ext>
            </a:extLst>
          </p:cNvPr>
          <p:cNvSpPr txBox="1">
            <a:spLocks/>
          </p:cNvSpPr>
          <p:nvPr/>
        </p:nvSpPr>
        <p:spPr>
          <a:xfrm>
            <a:off x="509931" y="1117600"/>
            <a:ext cx="7509315" cy="544032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Cuidado con perder el foco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C18983B-B172-9BA9-CDCD-12F15E4BAA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B9ED6F8-9240-3C7D-2343-2B715264E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4799F2-690C-FFFD-82B0-E59177847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522" y="1732453"/>
            <a:ext cx="4039164" cy="34040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98E7CC-9B2B-24C9-B152-0EE04C62AD9D}"/>
              </a:ext>
            </a:extLst>
          </p:cNvPr>
          <p:cNvSpPr txBox="1">
            <a:spLocks/>
          </p:cNvSpPr>
          <p:nvPr/>
        </p:nvSpPr>
        <p:spPr>
          <a:xfrm>
            <a:off x="418097" y="5301751"/>
            <a:ext cx="8273416" cy="171347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594" defTabSz="914377"/>
            <a:r>
              <a:rPr lang="es-ES" sz="28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Katas TDD para aprender nuevos lenguajes:</a:t>
            </a:r>
          </a:p>
          <a:p>
            <a:pPr lvl="2" indent="-228594" defTabSz="914377"/>
            <a:r>
              <a:rPr lang="es-ES" sz="240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https://github.com/lurumad</a:t>
            </a:r>
          </a:p>
        </p:txBody>
      </p:sp>
    </p:spTree>
    <p:extLst>
      <p:ext uri="{BB962C8B-B14F-4D97-AF65-F5344CB8AC3E}">
        <p14:creationId xmlns:p14="http://schemas.microsoft.com/office/powerpoint/2010/main" val="28565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862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Tip: </a:t>
            </a:r>
            <a:r>
              <a:rPr lang="es-ES" dirty="0" err="1">
                <a:solidFill>
                  <a:schemeClr val="bg1"/>
                </a:solidFill>
              </a:rPr>
              <a:t>Arrange-Act-Assert</a:t>
            </a:r>
            <a:r>
              <a:rPr lang="es-ES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7B20-198B-460E-40CE-F0E3352B543D}"/>
              </a:ext>
            </a:extLst>
          </p:cNvPr>
          <p:cNvSpPr txBox="1">
            <a:spLocks/>
          </p:cNvSpPr>
          <p:nvPr/>
        </p:nvSpPr>
        <p:spPr>
          <a:xfrm>
            <a:off x="509931" y="1117600"/>
            <a:ext cx="7509315" cy="24892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594" defTabSz="914377"/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O </a:t>
            </a:r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Assert-Act-Arrange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cs typeface="+mn-cs"/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C18983B-B172-9BA9-CDCD-12F15E4BAA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B9ED6F8-9240-3C7D-2343-2B715264E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D4331F-C192-C771-C54C-1D55CA76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81" y="1580736"/>
            <a:ext cx="9348504" cy="5931728"/>
          </a:xfrm>
          <a:prstGeom prst="rect">
            <a:avLst/>
          </a:prstGeom>
        </p:spPr>
      </p:pic>
      <p:pic>
        <p:nvPicPr>
          <p:cNvPr id="3074" name="Picture 2" descr="Alfredo Fernández López">
            <a:extLst>
              <a:ext uri="{FF2B5EF4-FFF2-40B4-BE49-F238E27FC236}">
                <a16:creationId xmlns:a16="http://schemas.microsoft.com/office/drawing/2014/main" id="{134BC43D-03F5-69CF-7784-DAD8343A20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87" y="213443"/>
            <a:ext cx="1808313" cy="1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209D48-9B93-2C12-2837-5CE989ABD063}"/>
              </a:ext>
            </a:extLst>
          </p:cNvPr>
          <p:cNvSpPr txBox="1">
            <a:spLocks/>
          </p:cNvSpPr>
          <p:nvPr/>
        </p:nvSpPr>
        <p:spPr>
          <a:xfrm>
            <a:off x="6694985" y="552430"/>
            <a:ext cx="7509315" cy="24892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6" lvl="1" indent="0" defTabSz="914377">
              <a:buNone/>
            </a:pP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@alfredodev</a:t>
            </a:r>
            <a:endParaRPr lang="es-ES" sz="2800" dirty="0">
              <a:solidFill>
                <a:schemeClr val="bg1"/>
              </a:solidFill>
              <a:latin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91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t works on my machine... : r/ProgrammerHumor">
            <a:extLst>
              <a:ext uri="{FF2B5EF4-FFF2-40B4-BE49-F238E27FC236}">
                <a16:creationId xmlns:a16="http://schemas.microsoft.com/office/drawing/2014/main" id="{E75BBF8D-F3EC-E642-235C-F8124079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49" y="0"/>
            <a:ext cx="49466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093B69-1A43-C256-D48F-C5287651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1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1753304"/>
            <a:ext cx="54864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CI/CD Integración y entrega continua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EC2979-B3ED-B8E1-E7AF-EA1B8DF5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395" y="3858747"/>
            <a:ext cx="3997209" cy="2121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Extreme Programing Explained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(Kent Beck)</a:t>
            </a:r>
          </a:p>
        </p:txBody>
      </p:sp>
      <p:pic>
        <p:nvPicPr>
          <p:cNvPr id="3074" name="Picture 2" descr="Extreme Programming Explained: Embrace Change (XP Series) : Beck, Kent:  Amazon.es: Libros">
            <a:extLst>
              <a:ext uri="{FF2B5EF4-FFF2-40B4-BE49-F238E27FC236}">
                <a16:creationId xmlns:a16="http://schemas.microsoft.com/office/drawing/2014/main" id="{225C5896-9593-9068-9486-CF182F42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82" y="1954712"/>
            <a:ext cx="1425313" cy="17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1753304"/>
            <a:ext cx="54864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CI/CD Integración y entrega continua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DEC2979-B3ED-B8E1-E7AF-EA1B8DF56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395" y="3858747"/>
            <a:ext cx="3997209" cy="2121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Extreme Programing Explained 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(Kent Beck)</a:t>
            </a:r>
          </a:p>
        </p:txBody>
      </p:sp>
      <p:pic>
        <p:nvPicPr>
          <p:cNvPr id="3074" name="Picture 2" descr="Extreme Programming Explained: Embrace Change (XP Series) : Beck, Kent:  Amazon.es: Libros">
            <a:extLst>
              <a:ext uri="{FF2B5EF4-FFF2-40B4-BE49-F238E27FC236}">
                <a16:creationId xmlns:a16="http://schemas.microsoft.com/office/drawing/2014/main" id="{225C5896-9593-9068-9486-CF182F42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82" y="1954712"/>
            <a:ext cx="1425313" cy="17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89057-270D-648D-A2D3-CCC07A093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311" y="194811"/>
            <a:ext cx="664937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/>
              <a:t>Sin ellos no sería posible el evento!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975EE0-7B4A-B3DC-6CB4-6F583D2B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13" y="0"/>
            <a:ext cx="4282188" cy="6858000"/>
          </a:xfrm>
          <a:prstGeom prst="rect">
            <a:avLst/>
          </a:prstGeom>
        </p:spPr>
      </p:pic>
      <p:pic>
        <p:nvPicPr>
          <p:cNvPr id="1026" name="Picture 2" descr="Plain Concepts">
            <a:extLst>
              <a:ext uri="{FF2B5EF4-FFF2-40B4-BE49-F238E27FC236}">
                <a16:creationId xmlns:a16="http://schemas.microsoft.com/office/drawing/2014/main" id="{2028F64A-6659-AEBE-D10A-14023916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2" y="1586207"/>
            <a:ext cx="2199040" cy="21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moCode">
            <a:extLst>
              <a:ext uri="{FF2B5EF4-FFF2-40B4-BE49-F238E27FC236}">
                <a16:creationId xmlns:a16="http://schemas.microsoft.com/office/drawing/2014/main" id="{794A5959-304B-F9F1-15B8-19E0A31C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80" y="1549485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lerik">
            <a:extLst>
              <a:ext uri="{FF2B5EF4-FFF2-40B4-BE49-F238E27FC236}">
                <a16:creationId xmlns:a16="http://schemas.microsoft.com/office/drawing/2014/main" id="{846BE195-EE8A-1C1B-FD28-134D16D5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68" y="148157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o Platform">
            <a:extLst>
              <a:ext uri="{FF2B5EF4-FFF2-40B4-BE49-F238E27FC236}">
                <a16:creationId xmlns:a16="http://schemas.microsoft.com/office/drawing/2014/main" id="{33EECC96-0D5B-A28B-851F-3B3B3243D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2" y="340110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EBBF06B-0874-4F65-0299-401D6647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40" y="34290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B81DE84-03E5-24BA-D8E5-B2736898E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291" y="340110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B163FAF-4E27-116B-2C83-6A9B4F28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2" y="497746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2EDCA9D-56B5-D4C8-3064-C131695EAD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4112" y="4644899"/>
            <a:ext cx="2800757" cy="28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No montar CI/CD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66E7-0312-CEDF-6F9E-F39A7540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9"/>
          </a:xfrm>
        </p:spPr>
        <p:txBody>
          <a:bodyPr/>
          <a:lstStyle/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¿Más rápido?</a:t>
            </a: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Más seductor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Pero no más poderoso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No te obsesiones con la cobertura</a:t>
            </a: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Hazlo desde el minuto 0 con el </a:t>
            </a:r>
            <a:r>
              <a:rPr lang="es-ES" dirty="0" err="1">
                <a:solidFill>
                  <a:schemeClr val="bg1"/>
                </a:solidFill>
              </a:rPr>
              <a:t>HelloWorld</a:t>
            </a:r>
            <a:r>
              <a:rPr lang="es-ES" dirty="0">
                <a:solidFill>
                  <a:schemeClr val="bg1"/>
                </a:solidFill>
              </a:rPr>
              <a:t>: En nativo, en </a:t>
            </a:r>
            <a:r>
              <a:rPr lang="es-ES" dirty="0" err="1">
                <a:solidFill>
                  <a:schemeClr val="bg1"/>
                </a:solidFill>
              </a:rPr>
              <a:t>Xamarin</a:t>
            </a:r>
            <a:r>
              <a:rPr lang="es-ES" dirty="0">
                <a:solidFill>
                  <a:schemeClr val="bg1"/>
                </a:solidFill>
              </a:rPr>
              <a:t>, Maui, </a:t>
            </a:r>
            <a:r>
              <a:rPr lang="es-ES" dirty="0" err="1">
                <a:solidFill>
                  <a:schemeClr val="bg1"/>
                </a:solidFill>
              </a:rPr>
              <a:t>Flutter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React</a:t>
            </a:r>
            <a:r>
              <a:rPr lang="es-ES" dirty="0">
                <a:solidFill>
                  <a:schemeClr val="bg1"/>
                </a:solidFill>
              </a:rPr>
              <a:t>-native</a:t>
            </a:r>
          </a:p>
          <a:p>
            <a:pPr>
              <a:buNone/>
            </a:pPr>
            <a:r>
              <a:rPr lang="es-ES" dirty="0">
                <a:solidFill>
                  <a:schemeClr val="bg1"/>
                </a:solidFill>
              </a:rPr>
              <a:t>Y distribuye por los canales beta de </a:t>
            </a:r>
            <a:r>
              <a:rPr lang="es-ES">
                <a:solidFill>
                  <a:schemeClr val="bg1"/>
                </a:solidFill>
              </a:rPr>
              <a:t>las tiendas</a:t>
            </a:r>
          </a:p>
        </p:txBody>
      </p:sp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A70BEACB-145D-82AA-67A1-4E638870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59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862"/>
            <a:ext cx="10515600" cy="1325563"/>
          </a:xfrm>
        </p:spPr>
        <p:txBody>
          <a:bodyPr/>
          <a:lstStyle/>
          <a:p>
            <a:endParaRPr lang="es-ES"/>
          </a:p>
        </p:txBody>
      </p:sp>
      <p:pic>
        <p:nvPicPr>
          <p:cNvPr id="10" name="Content Placeholder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C7483C0-BA4B-1625-5A73-8280487E3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9278" y="-63861"/>
            <a:ext cx="3624791" cy="4349749"/>
          </a:xfrm>
          <a:prstGeom prst="rect">
            <a:avLst/>
          </a:prstGeom>
        </p:spPr>
      </p:pic>
      <p:pic>
        <p:nvPicPr>
          <p:cNvPr id="18" name="Picture 2" descr="Goku sleeping♡ he's so adorable! ♡&gt;//w//&lt;😍😍😍😍 #edited by me | Dragones,  Dragon ball z, Dragon ball">
            <a:extLst>
              <a:ext uri="{FF2B5EF4-FFF2-40B4-BE49-F238E27FC236}">
                <a16:creationId xmlns:a16="http://schemas.microsoft.com/office/drawing/2014/main" id="{17BA2BC3-ADE3-1484-9A7A-ABFDE669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32" y="3569160"/>
            <a:ext cx="11156136" cy="48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0528A3C1-0DD7-A51D-E66E-B06EADA17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2536" y="152397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4F3C6-E9FA-8F99-2BF2-F0E6FFC99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44" y="873857"/>
            <a:ext cx="5811061" cy="24577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711912-CC11-7FB0-BDB0-3C5A0589DA94}"/>
              </a:ext>
            </a:extLst>
          </p:cNvPr>
          <p:cNvSpPr txBox="1"/>
          <p:nvPr/>
        </p:nvSpPr>
        <p:spPr>
          <a:xfrm>
            <a:off x="8569619" y="2060115"/>
            <a:ext cx="3210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FFFF00"/>
                </a:solidFill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13722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3BA3-3D2D-D8CB-73E8-BBFF7269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¿Hay tiempo para mas?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A60-3D9A-3D6E-AB6D-7620F4F96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 descr="Una recomendación inteligente - Noticias y Reglamentos para Árbitros de  Fútbol">
            <a:extLst>
              <a:ext uri="{FF2B5EF4-FFF2-40B4-BE49-F238E27FC236}">
                <a16:creationId xmlns:a16="http://schemas.microsoft.com/office/drawing/2014/main" id="{866E9750-9662-49A8-09FF-FFE76BBB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702595"/>
            <a:ext cx="81788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7C3D-5097-D706-0CFE-01B99039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Historias de usuario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9475-A4C5-B9F5-60BB-58790CE6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Criterios de aceptación</a:t>
            </a:r>
          </a:p>
        </p:txBody>
      </p:sp>
    </p:spTree>
    <p:extLst>
      <p:ext uri="{BB962C8B-B14F-4D97-AF65-F5344CB8AC3E}">
        <p14:creationId xmlns:p14="http://schemas.microsoft.com/office/powerpoint/2010/main" val="11298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7C3D-5097-D706-0CFE-01B99039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Historias de usuario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9475-A4C5-B9F5-60BB-58790CE6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303868"/>
            <a:ext cx="11065933" cy="5494865"/>
          </a:xfrm>
        </p:spPr>
        <p:txBody>
          <a:bodyPr>
            <a:normAutofit fontScale="92500" lnSpcReduction="20000"/>
          </a:bodyPr>
          <a:lstStyle/>
          <a:p>
            <a:r>
              <a:rPr lang="es-ES">
                <a:solidFill>
                  <a:schemeClr val="bg1"/>
                </a:solidFill>
              </a:rPr>
              <a:t>Criterios de aceptación</a:t>
            </a:r>
          </a:p>
          <a:p>
            <a:pPr lvl="1"/>
            <a:r>
              <a:rPr lang="es-ES">
                <a:solidFill>
                  <a:schemeClr val="bg1"/>
                </a:solidFill>
              </a:rPr>
              <a:t>Dado que X Cuando Y Entonces Z</a:t>
            </a:r>
          </a:p>
          <a:p>
            <a:pPr lvl="1"/>
            <a:endParaRPr lang="es-ES">
              <a:solidFill>
                <a:schemeClr val="bg1"/>
              </a:solidFill>
            </a:endParaRPr>
          </a:p>
          <a:p>
            <a:pPr lvl="1"/>
            <a:endParaRPr lang="es-E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Nos dice si la historia es manejable 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Identificamos información que falta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Más información para cuando vayamos a implementar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Menos sorpresas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Historias más cortas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Ramas de Git viven menos</a:t>
            </a:r>
          </a:p>
          <a:p>
            <a:pPr marL="0" indent="0">
              <a:buNone/>
            </a:pP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Las revisiones por pares (</a:t>
            </a:r>
            <a:r>
              <a:rPr lang="es-ES" sz="2400" err="1">
                <a:solidFill>
                  <a:schemeClr val="bg1"/>
                </a:solidFill>
                <a:sym typeface="Wingdings" panose="05000000000000000000" pitchFamily="2" charset="2"/>
              </a:rPr>
              <a:t>Pull</a:t>
            </a: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sz="2400" err="1">
                <a:solidFill>
                  <a:schemeClr val="bg1"/>
                </a:solidFill>
                <a:sym typeface="Wingdings" panose="05000000000000000000" pitchFamily="2" charset="2"/>
              </a:rPr>
              <a:t>Request</a:t>
            </a:r>
            <a:r>
              <a:rPr lang="es-ES" sz="2400">
                <a:solidFill>
                  <a:schemeClr val="bg1"/>
                </a:solidFill>
                <a:sym typeface="Wingdings" panose="05000000000000000000" pitchFamily="2" charset="2"/>
              </a:rPr>
              <a:t>) son menos “pesadas”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5122" name="Picture 2" descr="El Batman de Robert Pattinson sustituye a Charlie Kelly en el meme de Pepe  Silvia de Colgados en Filadelfia | Hobbyconsolas">
            <a:extLst>
              <a:ext uri="{FF2B5EF4-FFF2-40B4-BE49-F238E27FC236}">
                <a16:creationId xmlns:a16="http://schemas.microsoft.com/office/drawing/2014/main" id="{F90655A5-A2B7-1C53-11A5-AD262F2C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118" y="169334"/>
            <a:ext cx="6351881" cy="35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B829-91ED-EB72-F125-BA01D9B5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914" y="3047200"/>
            <a:ext cx="11360800" cy="763600"/>
          </a:xfrm>
        </p:spPr>
        <p:txBody>
          <a:bodyPr/>
          <a:lstStyle/>
          <a:p>
            <a:r>
              <a:rPr lang="es-E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Patrón: De atrás “</a:t>
            </a:r>
            <a:r>
              <a:rPr lang="es-ES" sz="36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palante</a:t>
            </a:r>
            <a:r>
              <a:rPr lang="es-ES"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9C500-76D9-4EE2-34BB-40CCA24DC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01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DB4A-D75B-4995-9ED0-8D04F230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#NoAlCodigoHomeopático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1A09-1186-BAD5-BB8B-441E349EB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>
                <a:solidFill>
                  <a:schemeClr val="bg1"/>
                </a:solidFill>
              </a:rPr>
              <a:t>Sin </a:t>
            </a:r>
            <a:r>
              <a:rPr lang="en-US" err="1">
                <a:solidFill>
                  <a:schemeClr val="bg1"/>
                </a:solidFill>
              </a:rPr>
              <a:t>pruebas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Sin revision </a:t>
            </a:r>
            <a:r>
              <a:rPr lang="en-US" err="1">
                <a:solidFill>
                  <a:schemeClr val="bg1"/>
                </a:solidFill>
              </a:rPr>
              <a:t>por</a:t>
            </a:r>
            <a:r>
              <a:rPr lang="en-US">
                <a:solidFill>
                  <a:schemeClr val="bg1"/>
                </a:solidFill>
              </a:rPr>
              <a:t> pares</a:t>
            </a:r>
          </a:p>
        </p:txBody>
      </p:sp>
      <p:pic>
        <p:nvPicPr>
          <p:cNvPr id="1026" name="Picture 2" descr="Las 10 mejores frases de Darth Vader en Star Wars - Vandal Random">
            <a:extLst>
              <a:ext uri="{FF2B5EF4-FFF2-40B4-BE49-F238E27FC236}">
                <a16:creationId xmlns:a16="http://schemas.microsoft.com/office/drawing/2014/main" id="{66902F13-B016-2CC3-321A-8D72BA94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4" y="2302800"/>
            <a:ext cx="8115586" cy="45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C7404-AED4-FE23-E7A0-4285EA318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4929062"/>
            <a:ext cx="634453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73" y="395263"/>
            <a:ext cx="4574977" cy="1289732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bg1"/>
                </a:solidFill>
              </a:rPr>
              <a:t>Algunos recursos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6F150-8B78-F68C-5BF4-8D7714031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9" y="1056904"/>
            <a:ext cx="11519101" cy="580109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Domain-Driven Design: Tackling Complexity in the Heart of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Sofware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(de Evans Eric)</a:t>
            </a: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CLR via C# (Jeffrey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Ritcher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Código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Sostenible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(Carlos 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Ble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Test-Driven Development By example (Kent Beck)</a:t>
            </a: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Extreme Programing Explained (Kent Beck)</a:t>
            </a:r>
          </a:p>
          <a:p>
            <a:r>
              <a:rPr lang="es-ES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https://github.com/lurumad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I Met Testing (@SevillaNetDevs)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@ndoteclados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0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C387-C52C-2844-4D60-9AA8D92C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55" y="192151"/>
            <a:ext cx="11360800" cy="763600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Aprended, probad y compartid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8FCD-2BDF-51F9-CA37-988D8A09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Volad mis pequeños, Volad! - YouTube">
            <a:extLst>
              <a:ext uri="{FF2B5EF4-FFF2-40B4-BE49-F238E27FC236}">
                <a16:creationId xmlns:a16="http://schemas.microsoft.com/office/drawing/2014/main" id="{AA2E8A4B-A67B-E4F7-1EB3-8D1E774C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3" y="189236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D9917-1B37-82B9-5E94-72FCEA86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55" y="1734943"/>
            <a:ext cx="5649113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3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AA2B961-8489-6C74-441A-D31A0380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3893" y="2334518"/>
            <a:ext cx="4344782" cy="60990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E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SevillaNetDevs</a:t>
            </a:r>
            <a:endParaRPr lang="es-E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2DF72-F375-06B0-18A8-48E466FF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1" y="307474"/>
            <a:ext cx="3764478" cy="215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46322-7ADF-5ACC-49C1-34BF3415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0" y="4094444"/>
            <a:ext cx="5887239" cy="19675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C7A9FB5-B8F0-07AD-9A36-07683F79F840}"/>
              </a:ext>
            </a:extLst>
          </p:cNvPr>
          <p:cNvSpPr txBox="1">
            <a:spLocks/>
          </p:cNvSpPr>
          <p:nvPr/>
        </p:nvSpPr>
        <p:spPr>
          <a:xfrm>
            <a:off x="277300" y="3290488"/>
            <a:ext cx="3285067" cy="609907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@ndoteclados</a:t>
            </a:r>
            <a:endParaRPr lang="es-ES" sz="3600" b="1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ECF7A-4630-23DC-A419-2A7043241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540" y="853235"/>
            <a:ext cx="338184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5D677F7-F6C0-84FF-5894-FF3C95F8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Leer es </a:t>
            </a:r>
            <a:r>
              <a:rPr lang="en-US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importante</a:t>
            </a:r>
            <a:endParaRPr lang="en-US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7FB727E-DB91-C984-7DA8-F342D8D50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" t="821" r="16354" b="-824"/>
          <a:stretch/>
        </p:blipFill>
        <p:spPr>
          <a:xfrm>
            <a:off x="368571" y="1842559"/>
            <a:ext cx="6158149" cy="4351339"/>
          </a:xfrm>
          <a:prstGeom prst="rect">
            <a:avLst/>
          </a:prstGeom>
          <a:noFill/>
        </p:spPr>
      </p:pic>
      <p:pic>
        <p:nvPicPr>
          <p:cNvPr id="10" name="Picture 9" descr="A shelf with a group of video games on it&#10;&#10;Description automatically generated with low confidence">
            <a:extLst>
              <a:ext uri="{FF2B5EF4-FFF2-40B4-BE49-F238E27FC236}">
                <a16:creationId xmlns:a16="http://schemas.microsoft.com/office/drawing/2014/main" id="{A6FBF02F-109C-A61F-A2E1-0FBC8D406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17" b="12146"/>
          <a:stretch/>
        </p:blipFill>
        <p:spPr>
          <a:xfrm>
            <a:off x="6526720" y="1063625"/>
            <a:ext cx="5181600" cy="435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7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64" y="7704308"/>
            <a:ext cx="13980160" cy="7863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4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Interfaz o clase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E5CD3-F912-1A3B-9012-A3082E46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8" y="6053915"/>
            <a:ext cx="10515600" cy="435133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Domain-Driven Design: Tackling Complexity in the Heart of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Sofware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(de Evans Eric)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4D6FA-3460-4E9D-0CD4-CE35B9733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6" y="1165402"/>
            <a:ext cx="9657431" cy="4888513"/>
          </a:xfrm>
          <a:prstGeom prst="rect">
            <a:avLst/>
          </a:prstGeom>
        </p:spPr>
      </p:pic>
      <p:pic>
        <p:nvPicPr>
          <p:cNvPr id="1026" name="Picture 2" descr="Domain-Driven Design: Tackling Complexity in the Heart of Software : Eric,  Evans: Amazon.es: Libros">
            <a:extLst>
              <a:ext uri="{FF2B5EF4-FFF2-40B4-BE49-F238E27FC236}">
                <a16:creationId xmlns:a16="http://schemas.microsoft.com/office/drawing/2014/main" id="{9FF9AAC4-79C4-A269-A703-8F120F16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884" y="3032603"/>
            <a:ext cx="24003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">
            <a:extLst>
              <a:ext uri="{FF2B5EF4-FFF2-40B4-BE49-F238E27FC236}">
                <a16:creationId xmlns:a16="http://schemas.microsoft.com/office/drawing/2014/main" id="{A95A99B1-30B5-F434-6883-911ABCDD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844" y="0"/>
            <a:ext cx="2922494" cy="29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653C68-9B50-F473-AD8C-8748760C56CE}"/>
              </a:ext>
            </a:extLst>
          </p:cNvPr>
          <p:cNvSpPr txBox="1">
            <a:spLocks/>
          </p:cNvSpPr>
          <p:nvPr/>
        </p:nvSpPr>
        <p:spPr>
          <a:xfrm>
            <a:off x="6792686" y="164007"/>
            <a:ext cx="9092582" cy="10013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@eiximenis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0" y="327025"/>
            <a:ext cx="10515600" cy="4351339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err="1">
                <a:solidFill>
                  <a:schemeClr val="bg1"/>
                </a:solidFill>
              </a:rPr>
              <a:t>Cambiemos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una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por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ejemplo</a:t>
            </a:r>
            <a:r>
              <a:rPr lang="en-US" sz="400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600" err="1">
                <a:solidFill>
                  <a:schemeClr val="bg1"/>
                </a:solidFill>
              </a:rPr>
              <a:t>OfflineModeSettingsProvider</a:t>
            </a:r>
            <a:r>
              <a:rPr lang="en-US" sz="3600">
                <a:solidFill>
                  <a:schemeClr val="bg1"/>
                </a:solidFill>
              </a:rPr>
              <a:t>	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marL="609585" lvl="1" indent="0">
              <a:buNone/>
            </a:pPr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s-ES" sz="40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92" y="2743200"/>
            <a:ext cx="3337933" cy="4492171"/>
          </a:xfrm>
          <a:prstGeom prst="rect">
            <a:avLst/>
          </a:prstGeom>
        </p:spPr>
      </p:pic>
      <p:pic>
        <p:nvPicPr>
          <p:cNvPr id="2" name="Picture 1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6382C22A-C158-EF28-B4B0-3FB8AAB1B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285" y="2814801"/>
            <a:ext cx="1385427" cy="1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0" y="327025"/>
            <a:ext cx="10515600" cy="4351339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err="1">
                <a:solidFill>
                  <a:schemeClr val="bg1"/>
                </a:solidFill>
              </a:rPr>
              <a:t>Cambiemos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una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por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ejemplo</a:t>
            </a:r>
            <a:r>
              <a:rPr lang="en-US" sz="400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600" err="1">
                <a:solidFill>
                  <a:schemeClr val="bg1"/>
                </a:solidFill>
              </a:rPr>
              <a:t>OfflineModeSettingsProvider</a:t>
            </a:r>
            <a:r>
              <a:rPr lang="en-US" sz="3600">
                <a:solidFill>
                  <a:schemeClr val="bg1"/>
                </a:solidFill>
              </a:rPr>
              <a:t>	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r>
              <a:rPr lang="en-US" sz="4000">
                <a:solidFill>
                  <a:schemeClr val="bg1"/>
                </a:solidFill>
              </a:rPr>
              <a:t>¿</a:t>
            </a:r>
            <a:r>
              <a:rPr lang="en-US" sz="4000" err="1">
                <a:solidFill>
                  <a:schemeClr val="bg1"/>
                </a:solidFill>
              </a:rPr>
              <a:t>Porqué</a:t>
            </a:r>
            <a:r>
              <a:rPr lang="en-US" sz="4000">
                <a:solidFill>
                  <a:schemeClr val="bg1"/>
                </a:solidFill>
              </a:rPr>
              <a:t> virtual?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s-ES" sz="40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92" y="2743200"/>
            <a:ext cx="3337933" cy="4492171"/>
          </a:xfrm>
          <a:prstGeom prst="rect">
            <a:avLst/>
          </a:prstGeom>
        </p:spPr>
      </p:pic>
      <p:pic>
        <p:nvPicPr>
          <p:cNvPr id="2050" name="Picture 2" descr="CLR via C# (Developer Reference) : Jeffrey Richter: Amazon.es: Libros">
            <a:extLst>
              <a:ext uri="{FF2B5EF4-FFF2-40B4-BE49-F238E27FC236}">
                <a16:creationId xmlns:a16="http://schemas.microsoft.com/office/drawing/2014/main" id="{BAFA8D4A-504C-BCE3-78AB-D0A48169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35" y="4216400"/>
            <a:ext cx="1957832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ADC9E9-BEA0-10B8-AF00-BF6370CFD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201" y="5901531"/>
            <a:ext cx="10515600" cy="43513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67" b="1">
                <a:solidFill>
                  <a:schemeClr val="bg1"/>
                </a:solidFill>
              </a:rPr>
              <a:t>CLR via C# (Jeffrey </a:t>
            </a:r>
            <a:r>
              <a:rPr lang="en-US" sz="1867" b="1" err="1">
                <a:solidFill>
                  <a:schemeClr val="bg1"/>
                </a:solidFill>
              </a:rPr>
              <a:t>Ritcher</a:t>
            </a:r>
            <a:r>
              <a:rPr lang="en-US" sz="1867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8E318477-F22E-26D0-AD42-DABDBAAEB3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285" y="2814801"/>
            <a:ext cx="1385427" cy="1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0" y="327025"/>
            <a:ext cx="9211733" cy="4600575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err="1">
                <a:solidFill>
                  <a:schemeClr val="bg1"/>
                </a:solidFill>
              </a:rPr>
              <a:t>Cambiemos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una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por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ejemplo</a:t>
            </a:r>
            <a:r>
              <a:rPr lang="en-US" sz="400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600" err="1">
                <a:solidFill>
                  <a:schemeClr val="bg1"/>
                </a:solidFill>
              </a:rPr>
              <a:t>OfflineModeSettingsProvider</a:t>
            </a:r>
            <a:r>
              <a:rPr lang="en-US" sz="3600">
                <a:solidFill>
                  <a:schemeClr val="bg1"/>
                </a:solidFill>
              </a:rPr>
              <a:t>	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r>
              <a:rPr lang="en-US" sz="4000">
                <a:solidFill>
                  <a:schemeClr val="bg1"/>
                </a:solidFill>
              </a:rPr>
              <a:t>¿</a:t>
            </a:r>
            <a:r>
              <a:rPr lang="en-US" sz="4000" err="1">
                <a:solidFill>
                  <a:schemeClr val="bg1"/>
                </a:solidFill>
              </a:rPr>
              <a:t>Porqué</a:t>
            </a:r>
            <a:r>
              <a:rPr lang="en-US" sz="4000">
                <a:solidFill>
                  <a:schemeClr val="bg1"/>
                </a:solidFill>
              </a:rPr>
              <a:t> virtual?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r>
              <a:rPr lang="en-US" sz="4000">
                <a:solidFill>
                  <a:schemeClr val="bg1"/>
                </a:solidFill>
              </a:rPr>
              <a:t>Ahh </a:t>
            </a:r>
            <a:r>
              <a:rPr lang="en-US" sz="4000" err="1">
                <a:solidFill>
                  <a:schemeClr val="bg1"/>
                </a:solidFill>
              </a:rPr>
              <a:t>menos</a:t>
            </a:r>
            <a:r>
              <a:rPr lang="en-US" sz="4000">
                <a:solidFill>
                  <a:schemeClr val="bg1"/>
                </a:solidFill>
              </a:rPr>
              <a:t> mal, hay </a:t>
            </a:r>
            <a:r>
              <a:rPr lang="en-US" sz="4000" err="1">
                <a:solidFill>
                  <a:schemeClr val="bg1"/>
                </a:solidFill>
              </a:rPr>
              <a:t>teses</a:t>
            </a:r>
            <a:r>
              <a:rPr lang="en-US" sz="4000">
                <a:solidFill>
                  <a:schemeClr val="bg1"/>
                </a:solidFill>
              </a:rPr>
              <a:t> que me van a </a:t>
            </a:r>
            <a:r>
              <a:rPr lang="en-US" sz="4000" err="1">
                <a:solidFill>
                  <a:schemeClr val="bg1"/>
                </a:solidFill>
              </a:rPr>
              <a:t>avisar</a:t>
            </a:r>
            <a:r>
              <a:rPr lang="en-US" sz="4000">
                <a:solidFill>
                  <a:schemeClr val="bg1"/>
                </a:solidFill>
              </a:rPr>
              <a:t> de </a:t>
            </a:r>
            <a:r>
              <a:rPr lang="en-US" sz="4000" err="1">
                <a:solidFill>
                  <a:schemeClr val="bg1"/>
                </a:solidFill>
              </a:rPr>
              <a:t>si</a:t>
            </a:r>
            <a:r>
              <a:rPr lang="en-US" sz="4000">
                <a:solidFill>
                  <a:schemeClr val="bg1"/>
                </a:solidFill>
              </a:rPr>
              <a:t> he roto algo.</a:t>
            </a:r>
          </a:p>
          <a:p>
            <a:pPr lvl="1"/>
            <a:endParaRPr lang="en-US" sz="4000">
              <a:solidFill>
                <a:schemeClr val="bg1"/>
              </a:solidFill>
            </a:endParaRPr>
          </a:p>
          <a:p>
            <a:pPr lvl="1"/>
            <a:endParaRPr lang="es-ES" sz="40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92" y="2743200"/>
            <a:ext cx="3337933" cy="449217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264DDA-9E0A-2D46-6694-EE4ADFBEA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18560"/>
            <a:ext cx="10515600" cy="43513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67">
                <a:solidFill>
                  <a:schemeClr val="bg1"/>
                </a:solidFill>
              </a:rPr>
              <a:t>Refactoring (Martin Fowler)</a:t>
            </a:r>
          </a:p>
        </p:txBody>
      </p:sp>
      <p:pic>
        <p:nvPicPr>
          <p:cNvPr id="3074" name="Picture 2" descr="Refactoring: Improving the Design of Existing Code (Addison-Wesley  Signature Series (Fowler)) : Martin, Fowler: Amazon.es: Libros">
            <a:extLst>
              <a:ext uri="{FF2B5EF4-FFF2-40B4-BE49-F238E27FC236}">
                <a16:creationId xmlns:a16="http://schemas.microsoft.com/office/drawing/2014/main" id="{10D5C6A9-090D-74C2-951E-B7D4434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34" y="1125685"/>
            <a:ext cx="1501932" cy="18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avvily">
            <a:extLst>
              <a:ext uri="{FF2B5EF4-FFF2-40B4-BE49-F238E27FC236}">
                <a16:creationId xmlns:a16="http://schemas.microsoft.com/office/drawing/2014/main" id="{D5787B17-A6CE-0DE4-44EB-6B8A8B6B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437" y="5191450"/>
            <a:ext cx="1502001" cy="21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AED4-4C29-E77F-18A3-166EB70F7327}"/>
              </a:ext>
            </a:extLst>
          </p:cNvPr>
          <p:cNvSpPr txBox="1">
            <a:spLocks/>
          </p:cNvSpPr>
          <p:nvPr/>
        </p:nvSpPr>
        <p:spPr>
          <a:xfrm>
            <a:off x="4465915" y="5800957"/>
            <a:ext cx="3924749" cy="53788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>
                <a:solidFill>
                  <a:schemeClr val="bg1"/>
                </a:solidFill>
              </a:rPr>
              <a:t>Código </a:t>
            </a:r>
            <a:r>
              <a:rPr lang="en-US" sz="1867" err="1">
                <a:solidFill>
                  <a:schemeClr val="bg1"/>
                </a:solidFill>
              </a:rPr>
              <a:t>Sostenible</a:t>
            </a:r>
            <a:r>
              <a:rPr lang="en-US" sz="1867">
                <a:solidFill>
                  <a:schemeClr val="bg1"/>
                </a:solidFill>
              </a:rPr>
              <a:t> (Carlos </a:t>
            </a:r>
            <a:r>
              <a:rPr lang="en-US" sz="1867" err="1">
                <a:solidFill>
                  <a:schemeClr val="bg1"/>
                </a:solidFill>
              </a:rPr>
              <a:t>Ble</a:t>
            </a:r>
            <a:r>
              <a:rPr lang="en-US" sz="1867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A969D0CB-A2AC-8418-4A7C-29C5A8435D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285" y="2814801"/>
            <a:ext cx="1385427" cy="1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97727"/>
            <a:ext cx="10515600" cy="82928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000" dirty="0">
                <a:solidFill>
                  <a:schemeClr val="bg1"/>
                </a:solidFill>
              </a:rPr>
              <a:t>Beautiful Testing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Entre </a:t>
            </a:r>
            <a:r>
              <a:rPr lang="en-US" sz="4000" dirty="0" err="1">
                <a:solidFill>
                  <a:schemeClr val="bg1"/>
                </a:solidFill>
              </a:rPr>
              <a:t>epifania</a:t>
            </a:r>
            <a:r>
              <a:rPr lang="en-US" sz="4000" dirty="0">
                <a:solidFill>
                  <a:schemeClr val="bg1"/>
                </a:solidFill>
              </a:rPr>
              <a:t> y </a:t>
            </a:r>
            <a:r>
              <a:rPr lang="en-US" sz="4000" dirty="0" err="1">
                <a:solidFill>
                  <a:schemeClr val="bg1"/>
                </a:solidFill>
              </a:rPr>
              <a:t>epifania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DotNet</a:t>
            </a:r>
            <a:r>
              <a:rPr lang="en-US" sz="4000" dirty="0">
                <a:solidFill>
                  <a:schemeClr val="bg1"/>
                </a:solidFill>
              </a:rPr>
              <a:t> 2022</a:t>
            </a:r>
          </a:p>
          <a:p>
            <a:pPr marL="4572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pPr lvl="1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41BEE23-3C71-90AB-AA76-573F7D46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07" y="3007151"/>
            <a:ext cx="3994656" cy="385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1DB81-67EC-3329-5212-789F8DE2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272" y="3155623"/>
            <a:ext cx="1362265" cy="12765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9B6724-3795-3250-8CF8-9EE92788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" y="3793887"/>
            <a:ext cx="8916750" cy="52097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F3D1B-DC10-36AD-B371-42935F64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85" y="3064113"/>
            <a:ext cx="11360800" cy="763600"/>
          </a:xfrm>
        </p:spPr>
        <p:txBody>
          <a:bodyPr/>
          <a:lstStyle/>
          <a:p>
            <a:r>
              <a:rPr lang="es-E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https://github.com/lurumad</a:t>
            </a:r>
          </a:p>
        </p:txBody>
      </p:sp>
    </p:spTree>
    <p:extLst>
      <p:ext uri="{BB962C8B-B14F-4D97-AF65-F5344CB8AC3E}">
        <p14:creationId xmlns:p14="http://schemas.microsoft.com/office/powerpoint/2010/main" val="292543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FEEAF29-C60F-4806-B567-49E785E516CF}" vid="{87D4EAE8-3F51-4741-87CF-8731E43BF0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660</Words>
  <Application>Microsoft Office PowerPoint</Application>
  <PresentationFormat>Widescreen</PresentationFormat>
  <Paragraphs>165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Roboto</vt:lpstr>
      <vt:lpstr>Segoe UI</vt:lpstr>
      <vt:lpstr>Segoe UI Semibold</vt:lpstr>
      <vt:lpstr>Theme1</vt:lpstr>
      <vt:lpstr>EPIFANIAS MULTIPLATFORM</vt:lpstr>
      <vt:lpstr>Sponsors</vt:lpstr>
      <vt:lpstr>PowerPoint Presentation</vt:lpstr>
      <vt:lpstr>Leer es importante</vt:lpstr>
      <vt:lpstr>Interfaz o clase</vt:lpstr>
      <vt:lpstr>PowerPoint Presentation</vt:lpstr>
      <vt:lpstr>PowerPoint Presentation</vt:lpstr>
      <vt:lpstr>PowerPoint Presentation</vt:lpstr>
      <vt:lpstr>https://github.com/lurumad</vt:lpstr>
      <vt:lpstr>PowerPoint Presentation</vt:lpstr>
      <vt:lpstr>PowerPoint Presentation</vt:lpstr>
      <vt:lpstr>PowerPoint Presentation</vt:lpstr>
      <vt:lpstr>Buenos nombres</vt:lpstr>
      <vt:lpstr>Falla pronto, falla rápido</vt:lpstr>
      <vt:lpstr>Falla pronto, falla rápido</vt:lpstr>
      <vt:lpstr>Tip: Arrange-Act-Assert? </vt:lpstr>
      <vt:lpstr>PowerPoint Presentation</vt:lpstr>
      <vt:lpstr>CI/CD Integración y entrega continua</vt:lpstr>
      <vt:lpstr>CI/CD Integración y entrega continua</vt:lpstr>
      <vt:lpstr>No montar CI/CD</vt:lpstr>
      <vt:lpstr>PowerPoint Presentation</vt:lpstr>
      <vt:lpstr>¿Hay tiempo para mas?</vt:lpstr>
      <vt:lpstr>Historias de usuario</vt:lpstr>
      <vt:lpstr>Historias de usuario</vt:lpstr>
      <vt:lpstr>Patrón: De atrás “palante”</vt:lpstr>
      <vt:lpstr>#NoAlCodigoHomeopático</vt:lpstr>
      <vt:lpstr>Algunos recursos </vt:lpstr>
      <vt:lpstr>Aprended, probad y compartid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2022-12-05T06:17:59Z</dcterms:created>
  <dcterms:modified xsi:type="dcterms:W3CDTF">2022-12-05T06:18:20Z</dcterms:modified>
</cp:coreProperties>
</file>